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8"/>
  </p:notesMasterIdLst>
  <p:sldIdLst>
    <p:sldId id="256" r:id="rId2"/>
    <p:sldId id="264" r:id="rId3"/>
    <p:sldId id="258" r:id="rId4"/>
    <p:sldId id="263" r:id="rId5"/>
    <p:sldId id="266"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DF42D91C-B094-44B3-98A5-E48EA1E54CF8}">
          <p14:sldIdLst>
            <p14:sldId id="256"/>
            <p14:sldId id="264"/>
            <p14:sldId id="258"/>
            <p14:sldId id="263"/>
            <p14:sldId id="266"/>
            <p14:sldId id="260"/>
          </p14:sldIdLst>
        </p14:section>
        <p14:section name="Section sans titre" id="{1DEC5FB0-23CD-47FB-9EE2-8876717F86C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F0F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9" autoAdjust="0"/>
    <p:restoredTop sz="94682" autoAdjust="0"/>
  </p:normalViewPr>
  <p:slideViewPr>
    <p:cSldViewPr snapToGrid="0" showGuides="1">
      <p:cViewPr>
        <p:scale>
          <a:sx n="66" d="100"/>
          <a:sy n="66" d="100"/>
        </p:scale>
        <p:origin x="1099" y="7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jpg>
</file>

<file path=ppt/media/image2.jp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15BF80-4C5C-4279-A6AE-50058878E983}" type="datetimeFigureOut">
              <a:rPr lang="en-CA" smtClean="0"/>
              <a:t>2020-01-19</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EF07D6-5175-4C82-831E-47EA6098D6F1}" type="slidenum">
              <a:rPr lang="en-CA" smtClean="0"/>
              <a:t>‹N°›</a:t>
            </a:fld>
            <a:endParaRPr lang="en-CA"/>
          </a:p>
        </p:txBody>
      </p:sp>
    </p:spTree>
    <p:extLst>
      <p:ext uri="{BB962C8B-B14F-4D97-AF65-F5344CB8AC3E}">
        <p14:creationId xmlns:p14="http://schemas.microsoft.com/office/powerpoint/2010/main" val="3562760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4FEF07D6-5175-4C82-831E-47EA6098D6F1}" type="slidenum">
              <a:rPr lang="en-CA" smtClean="0"/>
              <a:t>1</a:t>
            </a:fld>
            <a:endParaRPr lang="en-CA"/>
          </a:p>
        </p:txBody>
      </p:sp>
    </p:spTree>
    <p:extLst>
      <p:ext uri="{BB962C8B-B14F-4D97-AF65-F5344CB8AC3E}">
        <p14:creationId xmlns:p14="http://schemas.microsoft.com/office/powerpoint/2010/main" val="609446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9270" y="2424387"/>
            <a:ext cx="11946834" cy="869535"/>
          </a:xfrm>
          <a:prstGeom prst="rect">
            <a:avLst/>
          </a:prstGeom>
        </p:spPr>
        <p:txBody>
          <a:bodyPr anchor="t"/>
          <a:lstStyle>
            <a:lvl1pPr marL="0" algn="ctr" defTabSz="914400" rtl="0" eaLnBrk="1" latinLnBrk="0" hangingPunct="1">
              <a:lnSpc>
                <a:spcPct val="100000"/>
              </a:lnSpc>
              <a:spcBef>
                <a:spcPct val="0"/>
              </a:spcBef>
              <a:buNone/>
              <a:defRPr lang="en-CA" sz="5400" b="0" kern="1200" spc="100" baseline="0">
                <a:solidFill>
                  <a:schemeClr val="bg1"/>
                </a:solidFill>
                <a:latin typeface="Arial Black" panose="020B0A04020102020204" pitchFamily="34" charset="0"/>
                <a:ea typeface="+mj-ea"/>
                <a:cs typeface="+mj-cs"/>
              </a:defRPr>
            </a:lvl1pPr>
          </a:lstStyle>
          <a:p>
            <a:r>
              <a:rPr lang="en-US" dirty="0"/>
              <a:t>Click to edit Master title style</a:t>
            </a:r>
            <a:endParaRPr lang="en-CA" dirty="0"/>
          </a:p>
        </p:txBody>
      </p:sp>
      <p:sp>
        <p:nvSpPr>
          <p:cNvPr id="3" name="Subtitle 2"/>
          <p:cNvSpPr>
            <a:spLocks noGrp="1"/>
          </p:cNvSpPr>
          <p:nvPr>
            <p:ph type="subTitle" idx="1"/>
          </p:nvPr>
        </p:nvSpPr>
        <p:spPr>
          <a:xfrm>
            <a:off x="119270" y="3330736"/>
            <a:ext cx="11946834" cy="607543"/>
          </a:xfrm>
          <a:prstGeom prst="rect">
            <a:avLst/>
          </a:prstGeom>
        </p:spPr>
        <p:txBody>
          <a:bodyPr/>
          <a:lstStyle>
            <a:lvl1pPr marL="0" indent="0" algn="ctr" defTabSz="914400" rtl="0" eaLnBrk="1" latinLnBrk="0" hangingPunct="1">
              <a:lnSpc>
                <a:spcPct val="100000"/>
              </a:lnSpc>
              <a:spcBef>
                <a:spcPts val="1000"/>
              </a:spcBef>
              <a:buFont typeface="Arial" panose="020B0604020202020204" pitchFamily="34" charset="0"/>
              <a:buNone/>
              <a:defRPr lang="en-CA" sz="3200" b="0" kern="4600" spc="100" baseline="0" dirty="0">
                <a:solidFill>
                  <a:schemeClr val="bg1"/>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CA" dirty="0"/>
          </a:p>
        </p:txBody>
      </p:sp>
    </p:spTree>
    <p:extLst>
      <p:ext uri="{BB962C8B-B14F-4D97-AF65-F5344CB8AC3E}">
        <p14:creationId xmlns:p14="http://schemas.microsoft.com/office/powerpoint/2010/main" val="1986543763"/>
      </p:ext>
    </p:extLst>
  </p:cSld>
  <p:clrMapOvr>
    <a:masterClrMapping/>
  </p:clrMapOvr>
  <p:extLst mod="1">
    <p:ext uri="{DCECCB84-F9BA-43D5-87BE-67443E8EF086}">
      <p15:sldGuideLst xmlns:p15="http://schemas.microsoft.com/office/powerpoint/2012/main">
        <p15:guide id="1"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CA"/>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CA"/>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CA"/>
              <a:t>STATISTICS CANADA   CANDEV DATA CHALLENGE</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3E9593E-4846-4B5D-9BF7-4BF4DBE40B8E}" type="slidenum">
              <a:rPr lang="en-CA" smtClean="0"/>
              <a:t>‹N°›</a:t>
            </a:fld>
            <a:endParaRPr lang="en-CA"/>
          </a:p>
        </p:txBody>
      </p:sp>
    </p:spTree>
    <p:extLst>
      <p:ext uri="{BB962C8B-B14F-4D97-AF65-F5344CB8AC3E}">
        <p14:creationId xmlns:p14="http://schemas.microsoft.com/office/powerpoint/2010/main" val="1382408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CA"/>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CA"/>
              <a:t>STATISTICS CANADA   CANDEV DATA CHALLENGE</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3E9593E-4846-4B5D-9BF7-4BF4DBE40B8E}" type="slidenum">
              <a:rPr lang="en-CA" smtClean="0"/>
              <a:t>‹N°›</a:t>
            </a:fld>
            <a:endParaRPr lang="en-CA"/>
          </a:p>
        </p:txBody>
      </p:sp>
    </p:spTree>
    <p:extLst>
      <p:ext uri="{BB962C8B-B14F-4D97-AF65-F5344CB8AC3E}">
        <p14:creationId xmlns:p14="http://schemas.microsoft.com/office/powerpoint/2010/main" val="2142474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DL Text slid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46534" y="849200"/>
            <a:ext cx="10615617" cy="794337"/>
          </a:xfrm>
          <a:prstGeom prst="rect">
            <a:avLst/>
          </a:prstGeom>
        </p:spPr>
        <p:txBody>
          <a:bodyPr/>
          <a:lstStyle>
            <a:lvl1pPr marL="0" algn="l" defTabSz="914400" rtl="0" eaLnBrk="1" latinLnBrk="0" hangingPunct="1">
              <a:lnSpc>
                <a:spcPct val="100000"/>
              </a:lnSpc>
              <a:spcBef>
                <a:spcPct val="0"/>
              </a:spcBef>
              <a:buNone/>
              <a:defRPr lang="en-CA" sz="4400" b="0" u="none" kern="1200" dirty="0">
                <a:solidFill>
                  <a:srgbClr val="C00000"/>
                </a:solidFill>
                <a:latin typeface="Arial Black" panose="020B0A04020102020204" pitchFamily="34" charset="0"/>
                <a:ea typeface="+mj-ea"/>
                <a:cs typeface="+mj-cs"/>
              </a:defRPr>
            </a:lvl1pPr>
          </a:lstStyle>
          <a:p>
            <a:r>
              <a:rPr lang="en-US" dirty="0"/>
              <a:t>Click to edit Master title style</a:t>
            </a:r>
            <a:endParaRPr lang="en-CA" dirty="0"/>
          </a:p>
        </p:txBody>
      </p:sp>
      <p:sp>
        <p:nvSpPr>
          <p:cNvPr id="3" name="Content Placeholder 2"/>
          <p:cNvSpPr>
            <a:spLocks noGrp="1"/>
          </p:cNvSpPr>
          <p:nvPr>
            <p:ph idx="1" hasCustomPrompt="1"/>
          </p:nvPr>
        </p:nvSpPr>
        <p:spPr>
          <a:xfrm>
            <a:off x="746534" y="1750797"/>
            <a:ext cx="10615617" cy="4123229"/>
          </a:xfrm>
          <a:prstGeom prst="rect">
            <a:avLst/>
          </a:prstGeom>
        </p:spPr>
        <p:txBody>
          <a:bodyPr/>
          <a:lstStyle>
            <a:lvl1pPr marL="180000" marR="0" indent="-180000" algn="l" defTabSz="914400" rtl="0" eaLnBrk="1" fontAlgn="auto" latinLnBrk="0" hangingPunct="1">
              <a:lnSpc>
                <a:spcPct val="100000"/>
              </a:lnSpc>
              <a:spcBef>
                <a:spcPts val="500"/>
              </a:spcBef>
              <a:spcAft>
                <a:spcPts val="0"/>
              </a:spcAft>
              <a:buClr>
                <a:srgbClr val="C00000"/>
              </a:buClr>
              <a:buSzTx/>
              <a:buFont typeface="Arial" panose="020B0604020202020204" pitchFamily="34" charset="0"/>
              <a:buChar char="•"/>
              <a:tabLst/>
              <a:defRPr lang="en-US" sz="2800" kern="1200">
                <a:solidFill>
                  <a:schemeClr val="tx1"/>
                </a:solidFill>
                <a:latin typeface="+mn-lt"/>
                <a:ea typeface="+mn-ea"/>
                <a:cs typeface="+mn-cs"/>
              </a:defRPr>
            </a:lvl1pPr>
            <a:lvl2pPr marL="702900" marR="0" indent="-342900" algn="l" defTabSz="914400" rtl="0" eaLnBrk="1" fontAlgn="auto" latinLnBrk="0" hangingPunct="1">
              <a:lnSpc>
                <a:spcPct val="100000"/>
              </a:lnSpc>
              <a:spcBef>
                <a:spcPts val="500"/>
              </a:spcBef>
              <a:spcAft>
                <a:spcPts val="0"/>
              </a:spcAft>
              <a:buClr>
                <a:srgbClr val="C00000"/>
              </a:buClr>
              <a:buSzTx/>
              <a:buFont typeface="Wingdings" panose="05000000000000000000" pitchFamily="2" charset="2"/>
              <a:buChar char="ü"/>
              <a:tabLst/>
              <a:defRPr lang="en-US" sz="2400" kern="1200">
                <a:solidFill>
                  <a:schemeClr val="tx1"/>
                </a:solidFill>
                <a:latin typeface="+mn-lt"/>
                <a:ea typeface="+mn-ea"/>
                <a:cs typeface="+mn-cs"/>
              </a:defRPr>
            </a:lvl2pPr>
            <a:lvl3pPr marL="1242900" marR="0" indent="-180000" algn="l" defTabSz="914400" rtl="0" eaLnBrk="1" fontAlgn="auto" latinLnBrk="0" hangingPunct="1">
              <a:lnSpc>
                <a:spcPct val="100000"/>
              </a:lnSpc>
              <a:spcBef>
                <a:spcPts val="0"/>
              </a:spcBef>
              <a:spcAft>
                <a:spcPts val="0"/>
              </a:spcAft>
              <a:buClr>
                <a:prstClr val="white">
                  <a:lumMod val="65000"/>
                </a:prstClr>
              </a:buClr>
              <a:buSzTx/>
              <a:buFont typeface="Wingdings" panose="05000000000000000000" pitchFamily="2" charset="2"/>
              <a:buChar char="§"/>
              <a:tabLst/>
              <a:defRPr lang="en-US" sz="2000" kern="1200">
                <a:solidFill>
                  <a:schemeClr val="tx1"/>
                </a:solidFill>
                <a:latin typeface="+mn-lt"/>
                <a:ea typeface="+mn-ea"/>
                <a:cs typeface="+mn-cs"/>
              </a:defRPr>
            </a:lvl3pPr>
          </a:lstStyle>
          <a:p>
            <a:pPr marL="0" marR="0" lvl="0" indent="0" algn="l" defTabSz="914400" rtl="0" eaLnBrk="1" fontAlgn="auto" latinLnBrk="0" hangingPunct="1">
              <a:lnSpc>
                <a:spcPct val="100000"/>
              </a:lnSpc>
              <a:spcBef>
                <a:spcPts val="0"/>
              </a:spcBef>
              <a:spcAft>
                <a:spcPts val="500"/>
              </a:spcAft>
              <a:buClr>
                <a:srgbClr val="C00000"/>
              </a:buClr>
              <a:buSzTx/>
              <a:buFont typeface="Arial" panose="020B0604020202020204" pitchFamily="34" charset="0"/>
              <a:buNone/>
              <a:tabLst/>
              <a:defRPr/>
            </a:pPr>
            <a:r>
              <a:rPr kumimoji="0" lang="en-US" sz="2800" b="0" i="0" u="none" strike="noStrike" kern="1200" cap="none" spc="0" normalizeH="0" baseline="0" noProof="0" dirty="0">
                <a:ln>
                  <a:noFill/>
                </a:ln>
                <a:solidFill>
                  <a:prstClr val="white">
                    <a:lumMod val="50000"/>
                  </a:prstClr>
                </a:solidFill>
                <a:effectLst/>
                <a:uLnTx/>
                <a:uFillTx/>
                <a:latin typeface="Arial Black" panose="020B0A04020102020204" pitchFamily="34" charset="0"/>
                <a:ea typeface="+mn-ea"/>
                <a:cs typeface="+mn-cs"/>
              </a:rPr>
              <a:t>Suheadings </a:t>
            </a:r>
          </a:p>
          <a:p>
            <a:pPr marL="180000" marR="0" lvl="0" indent="-180000" algn="l" defTabSz="914400" rtl="0" eaLnBrk="1" fontAlgn="auto" latinLnBrk="0" hangingPunct="1">
              <a:lnSpc>
                <a:spcPct val="100000"/>
              </a:lnSpc>
              <a:spcBef>
                <a:spcPts val="500"/>
              </a:spcBef>
              <a:spcAft>
                <a:spcPts val="0"/>
              </a:spcAft>
              <a:buClr>
                <a:srgbClr val="C00000"/>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mn-lt"/>
                <a:ea typeface="+mn-ea"/>
                <a:cs typeface="+mn-cs"/>
              </a:rPr>
              <a:t>Level one bullet text</a:t>
            </a:r>
          </a:p>
          <a:p>
            <a:pPr marL="702900" marR="0" lvl="1" indent="-342900" algn="l" defTabSz="914400" rtl="0" eaLnBrk="1" fontAlgn="auto" latinLnBrk="0" hangingPunct="1">
              <a:lnSpc>
                <a:spcPct val="100000"/>
              </a:lnSpc>
              <a:spcBef>
                <a:spcPts val="500"/>
              </a:spcBef>
              <a:spcAft>
                <a:spcPts val="0"/>
              </a:spcAft>
              <a:buClr>
                <a:srgbClr val="C00000"/>
              </a:buClr>
              <a:buSzTx/>
              <a:buFont typeface="Wingdings" panose="05000000000000000000" pitchFamily="2" charset="2"/>
              <a:buChar char="ü"/>
              <a:tabLst/>
              <a:defRPr/>
            </a:pPr>
            <a:r>
              <a:rPr kumimoji="0" lang="en-CA" sz="2400" b="0" i="0" u="none" strike="noStrike" kern="1200" cap="none" spc="0" normalizeH="0" baseline="0" noProof="0" dirty="0">
                <a:ln>
                  <a:noFill/>
                </a:ln>
                <a:solidFill>
                  <a:prstClr val="black"/>
                </a:solidFill>
                <a:effectLst/>
                <a:uLnTx/>
                <a:uFillTx/>
                <a:latin typeface="+mn-lt"/>
                <a:ea typeface="+mn-ea"/>
                <a:cs typeface="+mn-cs"/>
              </a:rPr>
              <a:t>Level two bullet text</a:t>
            </a:r>
          </a:p>
          <a:p>
            <a:pPr marL="1242900" marR="0" lvl="2" indent="-180000" algn="l" defTabSz="914400" rtl="0" eaLnBrk="1" fontAlgn="auto" latinLnBrk="0" hangingPunct="1">
              <a:lnSpc>
                <a:spcPct val="100000"/>
              </a:lnSpc>
              <a:spcBef>
                <a:spcPts val="0"/>
              </a:spcBef>
              <a:spcAft>
                <a:spcPts val="0"/>
              </a:spcAft>
              <a:buClr>
                <a:prstClr val="white">
                  <a:lumMod val="65000"/>
                </a:prstClr>
              </a:buClr>
              <a:buSzTx/>
              <a:buFont typeface="Wingdings" panose="05000000000000000000" pitchFamily="2" charset="2"/>
              <a:buChar char="§"/>
              <a:tabLst/>
              <a:defRPr/>
            </a:pPr>
            <a:r>
              <a:rPr kumimoji="0" lang="en-CA" sz="2000" b="0" i="0" u="none" strike="noStrike" kern="1200" cap="none" spc="0" normalizeH="0" baseline="0" noProof="0" dirty="0">
                <a:ln>
                  <a:noFill/>
                </a:ln>
                <a:solidFill>
                  <a:prstClr val="black"/>
                </a:solidFill>
                <a:effectLst/>
                <a:uLnTx/>
                <a:uFillTx/>
                <a:latin typeface="+mn-lt"/>
                <a:ea typeface="+mn-ea"/>
                <a:cs typeface="+mn-cs"/>
              </a:rPr>
              <a:t>Level three bullet text</a:t>
            </a:r>
          </a:p>
        </p:txBody>
      </p:sp>
      <p:sp>
        <p:nvSpPr>
          <p:cNvPr id="7" name="Footer Placeholder 4"/>
          <p:cNvSpPr>
            <a:spLocks noGrp="1"/>
          </p:cNvSpPr>
          <p:nvPr>
            <p:ph type="ftr" sz="quarter" idx="11"/>
          </p:nvPr>
        </p:nvSpPr>
        <p:spPr>
          <a:xfrm>
            <a:off x="3342859" y="5968729"/>
            <a:ext cx="6208642" cy="233290"/>
          </a:xfrm>
          <a:prstGeom prst="rect">
            <a:avLst/>
          </a:prstGeom>
        </p:spPr>
        <p:txBody>
          <a:bodyPr/>
          <a:lstStyle>
            <a:lvl1pPr>
              <a:defRPr sz="1000" b="1" spc="600">
                <a:solidFill>
                  <a:schemeClr val="bg1"/>
                </a:solidFill>
                <a:latin typeface="+mn-lt"/>
              </a:defRPr>
            </a:lvl1pPr>
          </a:lstStyle>
          <a:p>
            <a:pPr algn="ctr"/>
            <a:r>
              <a:rPr lang="en-CA" dirty="0"/>
              <a:t>STATISTICS CANADA   CANDEV DATA CHALLENGE</a:t>
            </a:r>
          </a:p>
        </p:txBody>
      </p:sp>
      <p:sp>
        <p:nvSpPr>
          <p:cNvPr id="8" name="Slide Number Placeholder 5"/>
          <p:cNvSpPr>
            <a:spLocks noGrp="1"/>
          </p:cNvSpPr>
          <p:nvPr>
            <p:ph type="sldNum" sz="quarter" idx="12"/>
          </p:nvPr>
        </p:nvSpPr>
        <p:spPr>
          <a:xfrm>
            <a:off x="11390241" y="5968727"/>
            <a:ext cx="530087" cy="233291"/>
          </a:xfrm>
          <a:prstGeom prst="rect">
            <a:avLst/>
          </a:prstGeom>
        </p:spPr>
        <p:txBody>
          <a:bodyPr/>
          <a:lstStyle>
            <a:lvl1pPr algn="r">
              <a:defRPr sz="1000" b="1">
                <a:solidFill>
                  <a:schemeClr val="bg1"/>
                </a:solidFill>
              </a:defRPr>
            </a:lvl1pPr>
          </a:lstStyle>
          <a:p>
            <a:fld id="{43E9593E-4846-4B5D-9BF7-4BF4DBE40B8E}" type="slidenum">
              <a:rPr lang="en-CA" smtClean="0"/>
              <a:pPr/>
              <a:t>‹N°›</a:t>
            </a:fld>
            <a:endParaRPr lang="en-CA" dirty="0"/>
          </a:p>
        </p:txBody>
      </p:sp>
    </p:spTree>
    <p:extLst>
      <p:ext uri="{BB962C8B-B14F-4D97-AF65-F5344CB8AC3E}">
        <p14:creationId xmlns:p14="http://schemas.microsoft.com/office/powerpoint/2010/main" val="1841562304"/>
      </p:ext>
    </p:extLst>
  </p:cSld>
  <p:clrMapOvr>
    <a:masterClrMapping/>
  </p:clrMapOvr>
  <p:extLst mod="1">
    <p:ext uri="{DCECCB84-F9BA-43D5-87BE-67443E8EF086}">
      <p15:sldGuideLst xmlns:p15="http://schemas.microsoft.com/office/powerpoint/2012/main">
        <p15:guide id="1" pos="3840" userDrawn="1">
          <p15:clr>
            <a:srgbClr val="FBAE40"/>
          </p15:clr>
        </p15:guide>
        <p15:guide id="2" orient="horz" pos="3906" userDrawn="1">
          <p15:clr>
            <a:srgbClr val="FBAE40"/>
          </p15:clr>
        </p15:guide>
        <p15:guide id="3" pos="529" userDrawn="1">
          <p15:clr>
            <a:srgbClr val="FBAE40"/>
          </p15:clr>
        </p15:guide>
        <p15:guide id="4" pos="461" userDrawn="1">
          <p15:clr>
            <a:srgbClr val="FBAE40"/>
          </p15:clr>
        </p15:guide>
        <p15:guide id="5" pos="7151" userDrawn="1">
          <p15:clr>
            <a:srgbClr val="FBAE40"/>
          </p15:clr>
        </p15:guide>
        <p15:guide id="6" pos="7446" userDrawn="1">
          <p15:clr>
            <a:srgbClr val="FBAE40"/>
          </p15:clr>
        </p15:guide>
        <p15:guide id="8" orient="horz" pos="527" userDrawn="1">
          <p15:clr>
            <a:srgbClr val="FBAE40"/>
          </p15:clr>
        </p15:guide>
        <p15:guide id="9" orient="horz" pos="109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CA"/>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CA"/>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CA"/>
              <a:t>STATISTICS CANADA   CANDEV DATA CHALLENGE</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3E9593E-4846-4B5D-9BF7-4BF4DBE40B8E}" type="slidenum">
              <a:rPr lang="en-CA" smtClean="0"/>
              <a:t>‹N°›</a:t>
            </a:fld>
            <a:endParaRPr lang="en-CA"/>
          </a:p>
        </p:txBody>
      </p:sp>
    </p:spTree>
    <p:extLst>
      <p:ext uri="{BB962C8B-B14F-4D97-AF65-F5344CB8AC3E}">
        <p14:creationId xmlns:p14="http://schemas.microsoft.com/office/powerpoint/2010/main" val="3473592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CA"/>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en-CA"/>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CA"/>
              <a:t>STATISTICS CANADA   CANDEV DATA CHALLENGE</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3E9593E-4846-4B5D-9BF7-4BF4DBE40B8E}" type="slidenum">
              <a:rPr lang="en-CA" smtClean="0"/>
              <a:t>‹N°›</a:t>
            </a:fld>
            <a:endParaRPr lang="en-CA"/>
          </a:p>
        </p:txBody>
      </p:sp>
    </p:spTree>
    <p:extLst>
      <p:ext uri="{BB962C8B-B14F-4D97-AF65-F5344CB8AC3E}">
        <p14:creationId xmlns:p14="http://schemas.microsoft.com/office/powerpoint/2010/main" val="3843317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CA"/>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a:xfrm>
            <a:off x="838200" y="6356350"/>
            <a:ext cx="2743200" cy="365125"/>
          </a:xfrm>
          <a:prstGeom prst="rect">
            <a:avLst/>
          </a:prstGeom>
        </p:spPr>
        <p:txBody>
          <a:bodyPr/>
          <a:lstStyle/>
          <a:p>
            <a:endParaRPr lang="en-CA"/>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r>
              <a:rPr lang="en-CA"/>
              <a:t>STATISTICS CANADA   CANDEV DATA CHALLENGE</a:t>
            </a:r>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43E9593E-4846-4B5D-9BF7-4BF4DBE40B8E}" type="slidenum">
              <a:rPr lang="en-CA" smtClean="0"/>
              <a:t>‹N°›</a:t>
            </a:fld>
            <a:endParaRPr lang="en-CA"/>
          </a:p>
        </p:txBody>
      </p:sp>
    </p:spTree>
    <p:extLst>
      <p:ext uri="{BB962C8B-B14F-4D97-AF65-F5344CB8AC3E}">
        <p14:creationId xmlns:p14="http://schemas.microsoft.com/office/powerpoint/2010/main" val="3846688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CA"/>
          </a:p>
        </p:txBody>
      </p:sp>
      <p:sp>
        <p:nvSpPr>
          <p:cNvPr id="3" name="Date Placeholder 2"/>
          <p:cNvSpPr>
            <a:spLocks noGrp="1"/>
          </p:cNvSpPr>
          <p:nvPr>
            <p:ph type="dt" sz="half" idx="10"/>
          </p:nvPr>
        </p:nvSpPr>
        <p:spPr>
          <a:xfrm>
            <a:off x="838200" y="6356350"/>
            <a:ext cx="2743200" cy="365125"/>
          </a:xfrm>
          <a:prstGeom prst="rect">
            <a:avLst/>
          </a:prstGeom>
        </p:spPr>
        <p:txBody>
          <a:bodyPr/>
          <a:lstStyle/>
          <a:p>
            <a:endParaRPr lang="en-CA"/>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r>
              <a:rPr lang="en-CA"/>
              <a:t>STATISTICS CANADA   CANDEV DATA CHALLENGE</a:t>
            </a:r>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43E9593E-4846-4B5D-9BF7-4BF4DBE40B8E}" type="slidenum">
              <a:rPr lang="en-CA" smtClean="0"/>
              <a:t>‹N°›</a:t>
            </a:fld>
            <a:endParaRPr lang="en-CA"/>
          </a:p>
        </p:txBody>
      </p:sp>
    </p:spTree>
    <p:extLst>
      <p:ext uri="{BB962C8B-B14F-4D97-AF65-F5344CB8AC3E}">
        <p14:creationId xmlns:p14="http://schemas.microsoft.com/office/powerpoint/2010/main" val="2588946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endParaRPr lang="en-CA"/>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r>
              <a:rPr lang="en-CA"/>
              <a:t>STATISTICS CANADA   CANDEV DATA CHALLENGE</a:t>
            </a:r>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43E9593E-4846-4B5D-9BF7-4BF4DBE40B8E}" type="slidenum">
              <a:rPr lang="en-CA" smtClean="0"/>
              <a:t>‹N°›</a:t>
            </a:fld>
            <a:endParaRPr lang="en-CA"/>
          </a:p>
        </p:txBody>
      </p:sp>
    </p:spTree>
    <p:extLst>
      <p:ext uri="{BB962C8B-B14F-4D97-AF65-F5344CB8AC3E}">
        <p14:creationId xmlns:p14="http://schemas.microsoft.com/office/powerpoint/2010/main" val="2491636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CA"/>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en-CA"/>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CA"/>
              <a:t>STATISTICS CANADA   CANDEV DATA CHALLENGE</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3E9593E-4846-4B5D-9BF7-4BF4DBE40B8E}" type="slidenum">
              <a:rPr lang="en-CA" smtClean="0"/>
              <a:t>‹N°›</a:t>
            </a:fld>
            <a:endParaRPr lang="en-CA"/>
          </a:p>
        </p:txBody>
      </p:sp>
    </p:spTree>
    <p:extLst>
      <p:ext uri="{BB962C8B-B14F-4D97-AF65-F5344CB8AC3E}">
        <p14:creationId xmlns:p14="http://schemas.microsoft.com/office/powerpoint/2010/main" val="30373046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CA"/>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en-CA"/>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CA"/>
              <a:t>STATISTICS CANADA   CANDEV DATA CHALLENGE</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3E9593E-4846-4B5D-9BF7-4BF4DBE40B8E}" type="slidenum">
              <a:rPr lang="en-CA" smtClean="0"/>
              <a:t>‹N°›</a:t>
            </a:fld>
            <a:endParaRPr lang="en-CA"/>
          </a:p>
        </p:txBody>
      </p:sp>
    </p:spTree>
    <p:extLst>
      <p:ext uri="{BB962C8B-B14F-4D97-AF65-F5344CB8AC3E}">
        <p14:creationId xmlns:p14="http://schemas.microsoft.com/office/powerpoint/2010/main" val="3461476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6184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319" y="2424387"/>
            <a:ext cx="11946834" cy="869535"/>
          </a:xfrm>
        </p:spPr>
        <p:txBody>
          <a:bodyPr/>
          <a:lstStyle/>
          <a:p>
            <a:r>
              <a:rPr lang="en-US" b="1" u="sng"/>
              <a:t>Business Case</a:t>
            </a:r>
            <a:r>
              <a:rPr lang="en-US" b="1"/>
              <a:t>: </a:t>
            </a:r>
            <a:r>
              <a:rPr lang="en-US"/>
              <a:t>Real-Time Electricity Data </a:t>
            </a:r>
            <a:br>
              <a:rPr lang="en-US" b="1"/>
            </a:br>
            <a:endParaRPr lang="en-CA" dirty="0"/>
          </a:p>
        </p:txBody>
      </p:sp>
      <p:sp>
        <p:nvSpPr>
          <p:cNvPr id="3" name="Subtitle 2"/>
          <p:cNvSpPr>
            <a:spLocks noGrp="1"/>
          </p:cNvSpPr>
          <p:nvPr>
            <p:ph type="subTitle" idx="1"/>
          </p:nvPr>
        </p:nvSpPr>
        <p:spPr>
          <a:xfrm>
            <a:off x="10116065" y="4252782"/>
            <a:ext cx="2075935" cy="2007973"/>
          </a:xfrm>
        </p:spPr>
        <p:txBody>
          <a:bodyPr/>
          <a:lstStyle/>
          <a:p>
            <a:endParaRPr lang="fr-CA"/>
          </a:p>
          <a:p>
            <a:r>
              <a:rPr lang="fr-CA" sz="1400"/>
              <a:t>Daoudi Soufiane</a:t>
            </a:r>
          </a:p>
          <a:p>
            <a:r>
              <a:rPr lang="fr-CA" sz="1400"/>
              <a:t>Cheikh B. Ndoye</a:t>
            </a:r>
          </a:p>
          <a:p>
            <a:r>
              <a:rPr lang="fr-CA" sz="1400"/>
              <a:t>Xudong Liu</a:t>
            </a:r>
          </a:p>
          <a:p>
            <a:endParaRPr lang="en-CA" dirty="0"/>
          </a:p>
        </p:txBody>
      </p:sp>
    </p:spTree>
    <p:extLst>
      <p:ext uri="{BB962C8B-B14F-4D97-AF65-F5344CB8AC3E}">
        <p14:creationId xmlns:p14="http://schemas.microsoft.com/office/powerpoint/2010/main" val="1703205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BBA5301-9FC6-4D5C-86B8-63CAAAD2427B}"/>
              </a:ext>
            </a:extLst>
          </p:cNvPr>
          <p:cNvSpPr>
            <a:spLocks noGrp="1"/>
          </p:cNvSpPr>
          <p:nvPr>
            <p:ph type="title"/>
          </p:nvPr>
        </p:nvSpPr>
        <p:spPr>
          <a:xfrm>
            <a:off x="746534" y="849200"/>
            <a:ext cx="10615617" cy="794337"/>
          </a:xfrm>
        </p:spPr>
        <p:txBody>
          <a:bodyPr/>
          <a:lstStyle/>
          <a:p>
            <a:r>
              <a:rPr lang="fr-CA" dirty="0"/>
              <a:t>Statement</a:t>
            </a:r>
          </a:p>
        </p:txBody>
      </p:sp>
      <p:sp>
        <p:nvSpPr>
          <p:cNvPr id="3" name="Espace réservé du contenu 2">
            <a:extLst>
              <a:ext uri="{FF2B5EF4-FFF2-40B4-BE49-F238E27FC236}">
                <a16:creationId xmlns:a16="http://schemas.microsoft.com/office/drawing/2014/main" id="{A7A15A58-B36B-4810-894B-FDE44A042230}"/>
              </a:ext>
            </a:extLst>
          </p:cNvPr>
          <p:cNvSpPr>
            <a:spLocks noGrp="1"/>
          </p:cNvSpPr>
          <p:nvPr>
            <p:ph idx="1"/>
          </p:nvPr>
        </p:nvSpPr>
        <p:spPr>
          <a:xfrm>
            <a:off x="746534" y="1504709"/>
            <a:ext cx="4381051" cy="4780344"/>
          </a:xfrm>
        </p:spPr>
        <p:txBody>
          <a:bodyPr/>
          <a:lstStyle/>
          <a:p>
            <a:r>
              <a:rPr lang="en-US" sz="2400" dirty="0">
                <a:latin typeface="Arial" panose="020B0604020202020204" pitchFamily="34" charset="0"/>
                <a:cs typeface="Arial" panose="020B0604020202020204" pitchFamily="34" charset="0"/>
              </a:rPr>
              <a:t>“As a data analyst, I would like to be able to automatically collect, process and disseminate real-time electricity data at the provincial and national level. This would improve data quality and timeliness for policy making and analysis, modelling scenarios, as well as market trading and system balancing decisions.”</a:t>
            </a:r>
            <a:endParaRPr lang="fr-CA" sz="2400" dirty="0">
              <a:latin typeface="Arial" panose="020B0604020202020204" pitchFamily="34" charset="0"/>
              <a:cs typeface="Arial" panose="020B0604020202020204" pitchFamily="34" charset="0"/>
            </a:endParaRPr>
          </a:p>
          <a:p>
            <a:endParaRPr lang="fr-CA" dirty="0"/>
          </a:p>
        </p:txBody>
      </p:sp>
      <p:sp>
        <p:nvSpPr>
          <p:cNvPr id="4" name="Espace réservé du pied de page 3">
            <a:extLst>
              <a:ext uri="{FF2B5EF4-FFF2-40B4-BE49-F238E27FC236}">
                <a16:creationId xmlns:a16="http://schemas.microsoft.com/office/drawing/2014/main" id="{419E055C-F049-413B-A410-4B4B329C3FD7}"/>
              </a:ext>
            </a:extLst>
          </p:cNvPr>
          <p:cNvSpPr>
            <a:spLocks noGrp="1"/>
          </p:cNvSpPr>
          <p:nvPr>
            <p:ph type="ftr" sz="quarter" idx="11"/>
          </p:nvPr>
        </p:nvSpPr>
        <p:spPr>
          <a:xfrm>
            <a:off x="3342859" y="5968729"/>
            <a:ext cx="6208642" cy="233290"/>
          </a:xfrm>
        </p:spPr>
        <p:txBody>
          <a:bodyPr/>
          <a:lstStyle/>
          <a:p>
            <a:pPr algn="ctr"/>
            <a:r>
              <a:rPr lang="en-CA"/>
              <a:t>STATISTICS CANADA   CANDEV DATA CHALLENGE</a:t>
            </a:r>
            <a:endParaRPr lang="en-CA" dirty="0"/>
          </a:p>
        </p:txBody>
      </p:sp>
      <p:sp>
        <p:nvSpPr>
          <p:cNvPr id="5" name="Espace réservé du numéro de diapositive 4">
            <a:extLst>
              <a:ext uri="{FF2B5EF4-FFF2-40B4-BE49-F238E27FC236}">
                <a16:creationId xmlns:a16="http://schemas.microsoft.com/office/drawing/2014/main" id="{0F771C11-9841-4B2F-A565-A3317042E6C5}"/>
              </a:ext>
            </a:extLst>
          </p:cNvPr>
          <p:cNvSpPr>
            <a:spLocks noGrp="1"/>
          </p:cNvSpPr>
          <p:nvPr>
            <p:ph type="sldNum" sz="quarter" idx="12"/>
          </p:nvPr>
        </p:nvSpPr>
        <p:spPr>
          <a:xfrm>
            <a:off x="11390241" y="5968727"/>
            <a:ext cx="530087" cy="233291"/>
          </a:xfrm>
        </p:spPr>
        <p:txBody>
          <a:bodyPr/>
          <a:lstStyle/>
          <a:p>
            <a:fld id="{43E9593E-4846-4B5D-9BF7-4BF4DBE40B8E}" type="slidenum">
              <a:rPr lang="en-CA" smtClean="0"/>
              <a:pPr/>
              <a:t>2</a:t>
            </a:fld>
            <a:endParaRPr lang="en-CA" dirty="0"/>
          </a:p>
        </p:txBody>
      </p:sp>
      <p:pic>
        <p:nvPicPr>
          <p:cNvPr id="12" name="Espace réservé du contenu 3">
            <a:extLst>
              <a:ext uri="{FF2B5EF4-FFF2-40B4-BE49-F238E27FC236}">
                <a16:creationId xmlns:a16="http://schemas.microsoft.com/office/drawing/2014/main" id="{89136DEE-3A87-41E3-AA85-0EDD46A81B96}"/>
              </a:ext>
            </a:extLst>
          </p:cNvPr>
          <p:cNvPicPr>
            <a:picLocks noChangeAspect="1"/>
          </p:cNvPicPr>
          <p:nvPr/>
        </p:nvPicPr>
        <p:blipFill rotWithShape="1">
          <a:blip r:embed="rId2"/>
          <a:srcRect t="9091" r="16978"/>
          <a:stretch/>
        </p:blipFill>
        <p:spPr>
          <a:xfrm>
            <a:off x="5868365" y="1643537"/>
            <a:ext cx="5937812" cy="3703966"/>
          </a:xfrm>
          <a:prstGeom prst="rect">
            <a:avLst/>
          </a:prstGeom>
        </p:spPr>
      </p:pic>
    </p:spTree>
    <p:extLst>
      <p:ext uri="{BB962C8B-B14F-4D97-AF65-F5344CB8AC3E}">
        <p14:creationId xmlns:p14="http://schemas.microsoft.com/office/powerpoint/2010/main" val="535595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0B0E0F-2B78-4E79-BD63-ADE2B5F89C68}"/>
              </a:ext>
            </a:extLst>
          </p:cNvPr>
          <p:cNvSpPr>
            <a:spLocks noGrp="1"/>
          </p:cNvSpPr>
          <p:nvPr>
            <p:ph type="title"/>
          </p:nvPr>
        </p:nvSpPr>
        <p:spPr>
          <a:xfrm>
            <a:off x="746534" y="849200"/>
            <a:ext cx="10615617" cy="794337"/>
          </a:xfrm>
        </p:spPr>
        <p:txBody>
          <a:bodyPr/>
          <a:lstStyle/>
          <a:p>
            <a:r>
              <a:rPr lang="fr-CA"/>
              <a:t>What is Real-time Data ?</a:t>
            </a:r>
            <a:endParaRPr lang="fr-CA" dirty="0"/>
          </a:p>
        </p:txBody>
      </p:sp>
      <p:sp>
        <p:nvSpPr>
          <p:cNvPr id="3" name="Espace réservé du contenu 2">
            <a:extLst>
              <a:ext uri="{FF2B5EF4-FFF2-40B4-BE49-F238E27FC236}">
                <a16:creationId xmlns:a16="http://schemas.microsoft.com/office/drawing/2014/main" id="{17FDE87E-7FB6-4DB0-8D09-EF9D1F2C2842}"/>
              </a:ext>
            </a:extLst>
          </p:cNvPr>
          <p:cNvSpPr>
            <a:spLocks noGrp="1"/>
          </p:cNvSpPr>
          <p:nvPr>
            <p:ph idx="1"/>
          </p:nvPr>
        </p:nvSpPr>
        <p:spPr>
          <a:xfrm>
            <a:off x="746534" y="1750797"/>
            <a:ext cx="4519947" cy="4123229"/>
          </a:xfrm>
        </p:spPr>
        <p:txBody>
          <a:bodyPr/>
          <a:lstStyle/>
          <a:p>
            <a:r>
              <a:rPr lang="en-US" sz="2400" dirty="0">
                <a:latin typeface="Arial" panose="020B0604020202020204" pitchFamily="34" charset="0"/>
                <a:cs typeface="Arial" panose="020B0604020202020204" pitchFamily="34" charset="0"/>
              </a:rPr>
              <a:t>It is a data that is not kept or stored, but is passed along to the end user as quickly as it is gathered.</a:t>
            </a:r>
          </a:p>
          <a:p>
            <a:r>
              <a:rPr lang="en-US" sz="2400" dirty="0">
                <a:latin typeface="Arial" panose="020B0604020202020204" pitchFamily="34" charset="0"/>
                <a:cs typeface="Arial" panose="020B0604020202020204" pitchFamily="34" charset="0"/>
              </a:rPr>
              <a:t>It can be used to determine the actual energy demand so that they can reduce or raise the energy supply to avoid or lower energy losses during the process</a:t>
            </a:r>
            <a:r>
              <a:rPr lang="en-US" dirty="0">
                <a:latin typeface="Arial" panose="020B0604020202020204" pitchFamily="34" charset="0"/>
                <a:cs typeface="Arial" panose="020B0604020202020204" pitchFamily="34" charset="0"/>
              </a:rPr>
              <a:t>.</a:t>
            </a:r>
          </a:p>
          <a:p>
            <a:endParaRPr lang="fr-CA" dirty="0"/>
          </a:p>
        </p:txBody>
      </p:sp>
      <p:sp>
        <p:nvSpPr>
          <p:cNvPr id="4" name="Espace réservé du pied de page 3">
            <a:extLst>
              <a:ext uri="{FF2B5EF4-FFF2-40B4-BE49-F238E27FC236}">
                <a16:creationId xmlns:a16="http://schemas.microsoft.com/office/drawing/2014/main" id="{F75D8621-6515-4953-894D-1D94ED2CFDBD}"/>
              </a:ext>
            </a:extLst>
          </p:cNvPr>
          <p:cNvSpPr>
            <a:spLocks noGrp="1"/>
          </p:cNvSpPr>
          <p:nvPr>
            <p:ph type="ftr" sz="quarter" idx="11"/>
          </p:nvPr>
        </p:nvSpPr>
        <p:spPr>
          <a:xfrm>
            <a:off x="3342859" y="5968729"/>
            <a:ext cx="6208642" cy="233290"/>
          </a:xfrm>
        </p:spPr>
        <p:txBody>
          <a:bodyPr/>
          <a:lstStyle/>
          <a:p>
            <a:pPr algn="ctr"/>
            <a:r>
              <a:rPr lang="en-CA"/>
              <a:t>STATISTICS CANADA   CANDEV DATA CHALLENGE</a:t>
            </a:r>
            <a:endParaRPr lang="en-CA" dirty="0"/>
          </a:p>
        </p:txBody>
      </p:sp>
      <p:sp>
        <p:nvSpPr>
          <p:cNvPr id="5" name="Espace réservé du numéro de diapositive 4">
            <a:extLst>
              <a:ext uri="{FF2B5EF4-FFF2-40B4-BE49-F238E27FC236}">
                <a16:creationId xmlns:a16="http://schemas.microsoft.com/office/drawing/2014/main" id="{1AC4A6C0-63BB-4860-9680-E1330F2A53A4}"/>
              </a:ext>
            </a:extLst>
          </p:cNvPr>
          <p:cNvSpPr>
            <a:spLocks noGrp="1"/>
          </p:cNvSpPr>
          <p:nvPr>
            <p:ph type="sldNum" sz="quarter" idx="12"/>
          </p:nvPr>
        </p:nvSpPr>
        <p:spPr>
          <a:xfrm>
            <a:off x="11390241" y="5968727"/>
            <a:ext cx="530087" cy="233291"/>
          </a:xfrm>
        </p:spPr>
        <p:txBody>
          <a:bodyPr/>
          <a:lstStyle/>
          <a:p>
            <a:fld id="{43E9593E-4846-4B5D-9BF7-4BF4DBE40B8E}" type="slidenum">
              <a:rPr lang="en-CA" smtClean="0"/>
              <a:pPr/>
              <a:t>3</a:t>
            </a:fld>
            <a:endParaRPr lang="en-CA" dirty="0"/>
          </a:p>
        </p:txBody>
      </p:sp>
      <p:pic>
        <p:nvPicPr>
          <p:cNvPr id="24" name="Image 23">
            <a:extLst>
              <a:ext uri="{FF2B5EF4-FFF2-40B4-BE49-F238E27FC236}">
                <a16:creationId xmlns:a16="http://schemas.microsoft.com/office/drawing/2014/main" id="{D4047C1B-F796-4684-AE4B-11DA0A880FD8}"/>
              </a:ext>
            </a:extLst>
          </p:cNvPr>
          <p:cNvPicPr>
            <a:picLocks noChangeAspect="1"/>
          </p:cNvPicPr>
          <p:nvPr/>
        </p:nvPicPr>
        <p:blipFill>
          <a:blip r:embed="rId2"/>
          <a:stretch>
            <a:fillRect/>
          </a:stretch>
        </p:blipFill>
        <p:spPr>
          <a:xfrm>
            <a:off x="6179590" y="1750797"/>
            <a:ext cx="5265876" cy="3444538"/>
          </a:xfrm>
          <a:prstGeom prst="rect">
            <a:avLst/>
          </a:prstGeom>
        </p:spPr>
      </p:pic>
    </p:spTree>
    <p:extLst>
      <p:ext uri="{BB962C8B-B14F-4D97-AF65-F5344CB8AC3E}">
        <p14:creationId xmlns:p14="http://schemas.microsoft.com/office/powerpoint/2010/main" val="2538893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E394DB-DD50-4705-8C80-EFF0B773C065}"/>
              </a:ext>
            </a:extLst>
          </p:cNvPr>
          <p:cNvSpPr>
            <a:spLocks noGrp="1"/>
          </p:cNvSpPr>
          <p:nvPr>
            <p:ph type="title"/>
          </p:nvPr>
        </p:nvSpPr>
        <p:spPr>
          <a:xfrm>
            <a:off x="746534" y="849200"/>
            <a:ext cx="10615617" cy="794337"/>
          </a:xfrm>
        </p:spPr>
        <p:txBody>
          <a:bodyPr/>
          <a:lstStyle/>
          <a:p>
            <a:r>
              <a:rPr lang="en-US" dirty="0"/>
              <a:t>Value of Real-time electricity data</a:t>
            </a:r>
            <a:endParaRPr lang="fr-CA" dirty="0"/>
          </a:p>
        </p:txBody>
      </p:sp>
      <p:sp>
        <p:nvSpPr>
          <p:cNvPr id="3" name="Espace réservé du contenu 2">
            <a:extLst>
              <a:ext uri="{FF2B5EF4-FFF2-40B4-BE49-F238E27FC236}">
                <a16:creationId xmlns:a16="http://schemas.microsoft.com/office/drawing/2014/main" id="{F1CAABF2-1878-40DF-8D47-59AAD207A7B6}"/>
              </a:ext>
            </a:extLst>
          </p:cNvPr>
          <p:cNvSpPr>
            <a:spLocks noGrp="1"/>
          </p:cNvSpPr>
          <p:nvPr>
            <p:ph idx="1"/>
          </p:nvPr>
        </p:nvSpPr>
        <p:spPr>
          <a:xfrm>
            <a:off x="746535" y="2141316"/>
            <a:ext cx="4404200" cy="3732710"/>
          </a:xfrm>
        </p:spPr>
        <p:txBody>
          <a:bodyPr/>
          <a:lstStyle/>
          <a:p>
            <a:r>
              <a:rPr lang="en-US" sz="2400" dirty="0">
                <a:latin typeface="Arial" panose="020B0604020202020204" pitchFamily="34" charset="0"/>
                <a:cs typeface="Arial" panose="020B0604020202020204" pitchFamily="34" charset="0"/>
              </a:rPr>
              <a:t>Real-time Data provides insights into your operations, help you make decisions about those operations, and then act accordingly.</a:t>
            </a:r>
          </a:p>
          <a:p>
            <a:r>
              <a:rPr lang="en-US" sz="2400" dirty="0"/>
              <a:t> </a:t>
            </a:r>
            <a:r>
              <a:rPr lang="en-US" sz="2400" dirty="0">
                <a:latin typeface="Arial" panose="020B0604020202020204" pitchFamily="34" charset="0"/>
                <a:cs typeface="Arial" panose="020B0604020202020204" pitchFamily="34" charset="0"/>
              </a:rPr>
              <a:t>Improving the efficiency in the supply chain of electricity</a:t>
            </a:r>
          </a:p>
          <a:p>
            <a:r>
              <a:rPr lang="en-US" sz="2400" dirty="0">
                <a:latin typeface="Arial" panose="020B0604020202020204" pitchFamily="34" charset="0"/>
                <a:cs typeface="Arial" panose="020B0604020202020204" pitchFamily="34" charset="0"/>
              </a:rPr>
              <a:t>Real-time energy data and monitoring are a necessity to raise energy awareness.</a:t>
            </a:r>
          </a:p>
          <a:p>
            <a:endParaRPr lang="fr-CA" dirty="0"/>
          </a:p>
        </p:txBody>
      </p:sp>
      <p:sp>
        <p:nvSpPr>
          <p:cNvPr id="4" name="Espace réservé du pied de page 3">
            <a:extLst>
              <a:ext uri="{FF2B5EF4-FFF2-40B4-BE49-F238E27FC236}">
                <a16:creationId xmlns:a16="http://schemas.microsoft.com/office/drawing/2014/main" id="{564C1DDD-8089-4EF0-BD91-68451FA3FD57}"/>
              </a:ext>
            </a:extLst>
          </p:cNvPr>
          <p:cNvSpPr>
            <a:spLocks noGrp="1"/>
          </p:cNvSpPr>
          <p:nvPr>
            <p:ph type="ftr" sz="quarter" idx="11"/>
          </p:nvPr>
        </p:nvSpPr>
        <p:spPr>
          <a:xfrm>
            <a:off x="3342859" y="5968729"/>
            <a:ext cx="6208642" cy="233290"/>
          </a:xfrm>
        </p:spPr>
        <p:txBody>
          <a:bodyPr/>
          <a:lstStyle/>
          <a:p>
            <a:pPr algn="ctr"/>
            <a:r>
              <a:rPr lang="en-CA"/>
              <a:t>STATISTICS CANADA   CANDEV DATA CHALLENGE</a:t>
            </a:r>
            <a:endParaRPr lang="en-CA" dirty="0"/>
          </a:p>
        </p:txBody>
      </p:sp>
      <p:sp>
        <p:nvSpPr>
          <p:cNvPr id="5" name="Espace réservé du numéro de diapositive 4">
            <a:extLst>
              <a:ext uri="{FF2B5EF4-FFF2-40B4-BE49-F238E27FC236}">
                <a16:creationId xmlns:a16="http://schemas.microsoft.com/office/drawing/2014/main" id="{4A05EA22-F209-4846-B70E-6514B28B3F10}"/>
              </a:ext>
            </a:extLst>
          </p:cNvPr>
          <p:cNvSpPr>
            <a:spLocks noGrp="1"/>
          </p:cNvSpPr>
          <p:nvPr>
            <p:ph type="sldNum" sz="quarter" idx="12"/>
          </p:nvPr>
        </p:nvSpPr>
        <p:spPr>
          <a:xfrm>
            <a:off x="11390241" y="5968727"/>
            <a:ext cx="530087" cy="233291"/>
          </a:xfrm>
        </p:spPr>
        <p:txBody>
          <a:bodyPr/>
          <a:lstStyle/>
          <a:p>
            <a:fld id="{43E9593E-4846-4B5D-9BF7-4BF4DBE40B8E}" type="slidenum">
              <a:rPr lang="en-CA" smtClean="0"/>
              <a:pPr/>
              <a:t>4</a:t>
            </a:fld>
            <a:endParaRPr lang="en-CA" dirty="0"/>
          </a:p>
        </p:txBody>
      </p:sp>
      <p:pic>
        <p:nvPicPr>
          <p:cNvPr id="12" name="Espace réservé du contenu 4">
            <a:extLst>
              <a:ext uri="{FF2B5EF4-FFF2-40B4-BE49-F238E27FC236}">
                <a16:creationId xmlns:a16="http://schemas.microsoft.com/office/drawing/2014/main" id="{E23CBE32-3243-46F9-926E-5B05B6E1B4EE}"/>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Photocopy/>
                    </a14:imgEffect>
                  </a14:imgLayer>
                </a14:imgProps>
              </a:ext>
            </a:extLst>
          </a:blip>
          <a:srcRect t="9091" r="18416" b="1"/>
          <a:stretch/>
        </p:blipFill>
        <p:spPr>
          <a:xfrm>
            <a:off x="5887532" y="1643537"/>
            <a:ext cx="5557933" cy="4182142"/>
          </a:xfrm>
          <a:prstGeom prst="rect">
            <a:avLst/>
          </a:prstGeom>
        </p:spPr>
      </p:pic>
    </p:spTree>
    <p:extLst>
      <p:ext uri="{BB962C8B-B14F-4D97-AF65-F5344CB8AC3E}">
        <p14:creationId xmlns:p14="http://schemas.microsoft.com/office/powerpoint/2010/main" val="1918555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EDF888-EA43-4BF5-BD52-8BF2EA86711B}"/>
              </a:ext>
            </a:extLst>
          </p:cNvPr>
          <p:cNvSpPr>
            <a:spLocks noGrp="1"/>
          </p:cNvSpPr>
          <p:nvPr>
            <p:ph type="title"/>
          </p:nvPr>
        </p:nvSpPr>
        <p:spPr/>
        <p:txBody>
          <a:bodyPr/>
          <a:lstStyle/>
          <a:p>
            <a:r>
              <a:rPr lang="fr-CA" dirty="0"/>
              <a:t>Real-time </a:t>
            </a:r>
            <a:r>
              <a:rPr lang="fr-CA" dirty="0" err="1"/>
              <a:t>electricity</a:t>
            </a:r>
            <a:r>
              <a:rPr lang="fr-CA" dirty="0"/>
              <a:t> data </a:t>
            </a:r>
            <a:r>
              <a:rPr lang="fr-CA" dirty="0" err="1"/>
              <a:t>example</a:t>
            </a:r>
            <a:endParaRPr lang="fr-CA" dirty="0"/>
          </a:p>
        </p:txBody>
      </p:sp>
      <p:pic>
        <p:nvPicPr>
          <p:cNvPr id="8" name="Espace réservé du contenu 7">
            <a:extLst>
              <a:ext uri="{FF2B5EF4-FFF2-40B4-BE49-F238E27FC236}">
                <a16:creationId xmlns:a16="http://schemas.microsoft.com/office/drawing/2014/main" id="{174B0353-8BFD-4CBF-9A7D-66648ACA9E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37425" y="2171108"/>
            <a:ext cx="3422031" cy="3656343"/>
          </a:xfrm>
        </p:spPr>
      </p:pic>
      <p:sp>
        <p:nvSpPr>
          <p:cNvPr id="4" name="Espace réservé du pied de page 3">
            <a:extLst>
              <a:ext uri="{FF2B5EF4-FFF2-40B4-BE49-F238E27FC236}">
                <a16:creationId xmlns:a16="http://schemas.microsoft.com/office/drawing/2014/main" id="{7EB9C4A8-8F60-410B-B8B4-24BE0B54EC57}"/>
              </a:ext>
            </a:extLst>
          </p:cNvPr>
          <p:cNvSpPr>
            <a:spLocks noGrp="1"/>
          </p:cNvSpPr>
          <p:nvPr>
            <p:ph type="ftr" sz="quarter" idx="11"/>
          </p:nvPr>
        </p:nvSpPr>
        <p:spPr/>
        <p:txBody>
          <a:bodyPr/>
          <a:lstStyle/>
          <a:p>
            <a:pPr algn="ctr"/>
            <a:r>
              <a:rPr lang="en-CA"/>
              <a:t>STATISTICS CANADA   CANDEV DATA CHALLENGE</a:t>
            </a:r>
            <a:endParaRPr lang="en-CA" dirty="0"/>
          </a:p>
        </p:txBody>
      </p:sp>
      <p:sp>
        <p:nvSpPr>
          <p:cNvPr id="5" name="Espace réservé du numéro de diapositive 4">
            <a:extLst>
              <a:ext uri="{FF2B5EF4-FFF2-40B4-BE49-F238E27FC236}">
                <a16:creationId xmlns:a16="http://schemas.microsoft.com/office/drawing/2014/main" id="{783FE244-415F-45DE-AD30-9BF4A3194AC8}"/>
              </a:ext>
            </a:extLst>
          </p:cNvPr>
          <p:cNvSpPr>
            <a:spLocks noGrp="1"/>
          </p:cNvSpPr>
          <p:nvPr>
            <p:ph type="sldNum" sz="quarter" idx="12"/>
          </p:nvPr>
        </p:nvSpPr>
        <p:spPr/>
        <p:txBody>
          <a:bodyPr/>
          <a:lstStyle/>
          <a:p>
            <a:fld id="{43E9593E-4846-4B5D-9BF7-4BF4DBE40B8E}" type="slidenum">
              <a:rPr lang="en-CA" smtClean="0"/>
              <a:pPr/>
              <a:t>5</a:t>
            </a:fld>
            <a:endParaRPr lang="en-CA" dirty="0"/>
          </a:p>
        </p:txBody>
      </p:sp>
      <p:pic>
        <p:nvPicPr>
          <p:cNvPr id="6" name="Image 5">
            <a:extLst>
              <a:ext uri="{FF2B5EF4-FFF2-40B4-BE49-F238E27FC236}">
                <a16:creationId xmlns:a16="http://schemas.microsoft.com/office/drawing/2014/main" id="{4D922B82-DF25-41EE-939E-5B00EE143724}"/>
              </a:ext>
            </a:extLst>
          </p:cNvPr>
          <p:cNvPicPr>
            <a:picLocks noChangeAspect="1"/>
          </p:cNvPicPr>
          <p:nvPr/>
        </p:nvPicPr>
        <p:blipFill>
          <a:blip r:embed="rId3"/>
          <a:stretch>
            <a:fillRect/>
          </a:stretch>
        </p:blipFill>
        <p:spPr>
          <a:xfrm>
            <a:off x="638998" y="2894109"/>
            <a:ext cx="4022583" cy="3074618"/>
          </a:xfrm>
          <a:prstGeom prst="rect">
            <a:avLst/>
          </a:prstGeom>
        </p:spPr>
      </p:pic>
      <p:pic>
        <p:nvPicPr>
          <p:cNvPr id="9" name="Image 8">
            <a:extLst>
              <a:ext uri="{FF2B5EF4-FFF2-40B4-BE49-F238E27FC236}">
                <a16:creationId xmlns:a16="http://schemas.microsoft.com/office/drawing/2014/main" id="{6DBA463F-EBE2-4CF1-A239-43C274FF00E8}"/>
              </a:ext>
            </a:extLst>
          </p:cNvPr>
          <p:cNvPicPr>
            <a:picLocks noChangeAspect="1"/>
          </p:cNvPicPr>
          <p:nvPr/>
        </p:nvPicPr>
        <p:blipFill>
          <a:blip r:embed="rId4"/>
          <a:stretch>
            <a:fillRect/>
          </a:stretch>
        </p:blipFill>
        <p:spPr>
          <a:xfrm>
            <a:off x="5322758" y="3684692"/>
            <a:ext cx="1463167" cy="998307"/>
          </a:xfrm>
          <a:prstGeom prst="rect">
            <a:avLst/>
          </a:prstGeom>
        </p:spPr>
      </p:pic>
    </p:spTree>
    <p:extLst>
      <p:ext uri="{BB962C8B-B14F-4D97-AF65-F5344CB8AC3E}">
        <p14:creationId xmlns:p14="http://schemas.microsoft.com/office/powerpoint/2010/main" val="2666926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BDA0327-A1BB-40AC-A87A-696497DC7E2B}"/>
              </a:ext>
            </a:extLst>
          </p:cNvPr>
          <p:cNvSpPr>
            <a:spLocks noGrp="1"/>
          </p:cNvSpPr>
          <p:nvPr>
            <p:ph type="title"/>
          </p:nvPr>
        </p:nvSpPr>
        <p:spPr/>
        <p:txBody>
          <a:bodyPr/>
          <a:lstStyle/>
          <a:p>
            <a:r>
              <a:rPr lang="fr-CA" dirty="0"/>
              <a:t>Conclusion</a:t>
            </a:r>
          </a:p>
        </p:txBody>
      </p:sp>
      <p:sp>
        <p:nvSpPr>
          <p:cNvPr id="3" name="Espace réservé du contenu 2">
            <a:extLst>
              <a:ext uri="{FF2B5EF4-FFF2-40B4-BE49-F238E27FC236}">
                <a16:creationId xmlns:a16="http://schemas.microsoft.com/office/drawing/2014/main" id="{B8290110-821F-4CF1-BAD9-F5F33211E056}"/>
              </a:ext>
            </a:extLst>
          </p:cNvPr>
          <p:cNvSpPr>
            <a:spLocks noGrp="1"/>
          </p:cNvSpPr>
          <p:nvPr>
            <p:ph idx="1"/>
          </p:nvPr>
        </p:nvSpPr>
        <p:spPr/>
        <p:txBody>
          <a:bodyPr/>
          <a:lstStyle/>
          <a:p>
            <a:endParaRPr lang="fr-CA"/>
          </a:p>
        </p:txBody>
      </p:sp>
      <p:sp>
        <p:nvSpPr>
          <p:cNvPr id="4" name="Espace réservé du pied de page 3">
            <a:extLst>
              <a:ext uri="{FF2B5EF4-FFF2-40B4-BE49-F238E27FC236}">
                <a16:creationId xmlns:a16="http://schemas.microsoft.com/office/drawing/2014/main" id="{8F62C938-7479-4C18-9FDE-BF0EF0238227}"/>
              </a:ext>
            </a:extLst>
          </p:cNvPr>
          <p:cNvSpPr>
            <a:spLocks noGrp="1"/>
          </p:cNvSpPr>
          <p:nvPr>
            <p:ph type="ftr" sz="quarter" idx="11"/>
          </p:nvPr>
        </p:nvSpPr>
        <p:spPr/>
        <p:txBody>
          <a:bodyPr/>
          <a:lstStyle/>
          <a:p>
            <a:pPr algn="ctr"/>
            <a:r>
              <a:rPr lang="en-CA"/>
              <a:t>STATISTICS CANADA   CANDEV DATA CHALLENGE</a:t>
            </a:r>
            <a:endParaRPr lang="en-CA" dirty="0"/>
          </a:p>
        </p:txBody>
      </p:sp>
      <p:sp>
        <p:nvSpPr>
          <p:cNvPr id="5" name="Espace réservé du numéro de diapositive 4">
            <a:extLst>
              <a:ext uri="{FF2B5EF4-FFF2-40B4-BE49-F238E27FC236}">
                <a16:creationId xmlns:a16="http://schemas.microsoft.com/office/drawing/2014/main" id="{0AAE2B28-1EE7-41C8-828B-4262C7ABC401}"/>
              </a:ext>
            </a:extLst>
          </p:cNvPr>
          <p:cNvSpPr>
            <a:spLocks noGrp="1"/>
          </p:cNvSpPr>
          <p:nvPr>
            <p:ph type="sldNum" sz="quarter" idx="12"/>
          </p:nvPr>
        </p:nvSpPr>
        <p:spPr/>
        <p:txBody>
          <a:bodyPr/>
          <a:lstStyle/>
          <a:p>
            <a:fld id="{43E9593E-4846-4B5D-9BF7-4BF4DBE40B8E}" type="slidenum">
              <a:rPr lang="en-CA" smtClean="0"/>
              <a:pPr/>
              <a:t>6</a:t>
            </a:fld>
            <a:endParaRPr lang="en-CA" dirty="0"/>
          </a:p>
        </p:txBody>
      </p:sp>
    </p:spTree>
    <p:extLst>
      <p:ext uri="{BB962C8B-B14F-4D97-AF65-F5344CB8AC3E}">
        <p14:creationId xmlns:p14="http://schemas.microsoft.com/office/powerpoint/2010/main" val="3445690551"/>
      </p:ext>
    </p:extLst>
  </p:cSld>
  <p:clrMapOvr>
    <a:masterClrMapping/>
  </p:clrMapOvr>
</p:sld>
</file>

<file path=ppt/theme/theme1.xml><?xml version="1.0" encoding="utf-8"?>
<a:theme xmlns:a="http://schemas.openxmlformats.org/drawingml/2006/main" name="DL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193</Words>
  <Application>Microsoft Office PowerPoint</Application>
  <PresentationFormat>Grand écran</PresentationFormat>
  <Paragraphs>27</Paragraphs>
  <Slides>6</Slides>
  <Notes>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6</vt:i4>
      </vt:variant>
    </vt:vector>
  </HeadingPairs>
  <TitlesOfParts>
    <vt:vector size="12" baseType="lpstr">
      <vt:lpstr>Arial</vt:lpstr>
      <vt:lpstr>Arial Black</vt:lpstr>
      <vt:lpstr>Calibri</vt:lpstr>
      <vt:lpstr>Calibri Light</vt:lpstr>
      <vt:lpstr>Wingdings</vt:lpstr>
      <vt:lpstr>DL Theme</vt:lpstr>
      <vt:lpstr>Business Case: Real-Time Electricity Data  </vt:lpstr>
      <vt:lpstr>Statement</vt:lpstr>
      <vt:lpstr>What is Real-time Data ?</vt:lpstr>
      <vt:lpstr>Value of Real-time electricity data</vt:lpstr>
      <vt:lpstr>Real-time electricity data example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Case: Real-Time Electricity Data  </dc:title>
  <dc:creator>Cheikh Bassirou Ndoye</dc:creator>
  <cp:lastModifiedBy>Cheikh Bassirou Ndoye</cp:lastModifiedBy>
  <cp:revision>5</cp:revision>
  <dcterms:created xsi:type="dcterms:W3CDTF">2020-01-19T15:28:23Z</dcterms:created>
  <dcterms:modified xsi:type="dcterms:W3CDTF">2020-01-19T16:07:18Z</dcterms:modified>
</cp:coreProperties>
</file>